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layfair Display"/>
      <p:regular r:id="rId30"/>
      <p:bold r:id="rId31"/>
      <p:italic r:id="rId32"/>
      <p:boldItalic r:id="rId33"/>
    </p:embeddedFont>
    <p:embeddedFont>
      <p:font typeface="Tahoma"/>
      <p:regular r:id="rId34"/>
      <p:bold r:id="rId35"/>
    </p:embeddedFont>
    <p:embeddedFont>
      <p:font typeface="Pacifico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gwGgSpAmqdw8uUg5XQtqwuOUHo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E508104-F0C3-469D-962B-1DE3A60E068E}">
  <a:tblStyle styleId="{EE508104-F0C3-469D-962B-1DE3A60E06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bold.fntdata"/><Relationship Id="rId30" Type="http://schemas.openxmlformats.org/officeDocument/2006/relationships/font" Target="fonts/PlayfairDisplay-regular.fntdata"/><Relationship Id="rId11" Type="http://schemas.openxmlformats.org/officeDocument/2006/relationships/slide" Target="slides/slide5.xml"/><Relationship Id="rId33" Type="http://schemas.openxmlformats.org/officeDocument/2006/relationships/font" Target="fonts/PlayfairDisplay-bold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-italic.fntdata"/><Relationship Id="rId13" Type="http://schemas.openxmlformats.org/officeDocument/2006/relationships/slide" Target="slides/slide7.xml"/><Relationship Id="rId35" Type="http://schemas.openxmlformats.org/officeDocument/2006/relationships/font" Target="fonts/Tahoma-bold.fntdata"/><Relationship Id="rId12" Type="http://schemas.openxmlformats.org/officeDocument/2006/relationships/slide" Target="slides/slide6.xml"/><Relationship Id="rId34" Type="http://schemas.openxmlformats.org/officeDocument/2006/relationships/font" Target="fonts/Tahoma-regular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Pacific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d64a1bba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77d64a1b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708068d5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708068d5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708068d5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708068d5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708068d51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8708068d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d64a1bba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77d64a1b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d64a1b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d64a1b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08068d5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8708068d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708068d51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8708068d5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7d64a1bb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7d64a1bb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7d64a1b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7d64a1b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7d64a1bb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7d64a1bb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d64a1b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7d64a1b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7d64a1b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7d64a1b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d64a1b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d64a1b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7d64a1b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7d64a1b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orms.gle/6N2LMArTpftt5B5i7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forms.gle/6N2LMArTpftt5B5i7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6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The Conspiracy Theorist Mind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796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And what does he do in his pastime?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Yehonatan Koritny</a:t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438" y="2221800"/>
            <a:ext cx="1375125" cy="1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does the psychologist say?</a:t>
            </a:r>
            <a:endParaRPr/>
          </a:p>
        </p:txBody>
      </p:sp>
      <p:sp>
        <p:nvSpPr>
          <p:cNvPr id="122" name="Google Shape;122;p3"/>
          <p:cNvSpPr txBox="1"/>
          <p:nvPr>
            <p:ph idx="1" type="body"/>
          </p:nvPr>
        </p:nvSpPr>
        <p:spPr>
          <a:xfrm>
            <a:off x="311700" y="121330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“…Other work has looked at predicting conspiracy theory belief from broad 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personality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 traits. These investigations have produced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conflicting results</a:t>
            </a:r>
            <a:r>
              <a:rPr lang="en-US" sz="1600"/>
              <a:t>…”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two 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personality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1600">
                <a:solidFill>
                  <a:srgbClr val="6AA84F"/>
                </a:solidFill>
              </a:rPr>
              <a:t>traits most often found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be connected to conspiracy belief are </a:t>
            </a:r>
            <a:r>
              <a:rPr b="1" lang="en-US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agreeableness and openness to experience</a:t>
            </a:r>
            <a:r>
              <a:rPr lang="en-US" sz="1600"/>
              <a:t>…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b="1"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modest, compliant, and empathic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are likely to </a:t>
            </a:r>
            <a:r>
              <a:rPr b="1" lang="en-US" sz="1600">
                <a:solidFill>
                  <a:srgbClr val="CC0000"/>
                </a:solidFill>
              </a:rPr>
              <a:t>reject conspiracy theories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as well as people who are less creative and open-minded.</a:t>
            </a:r>
            <a:endParaRPr baseline="30000" sz="1600" u="sng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there have also been studies showing </a:t>
            </a:r>
            <a:r>
              <a:rPr b="1" lang="en-US" sz="1600">
                <a:solidFill>
                  <a:srgbClr val="4A86E8"/>
                </a:solidFill>
              </a:rPr>
              <a:t>no independent relationships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between </a:t>
            </a:r>
            <a:r>
              <a:rPr b="1" lang="en-US" sz="1600"/>
              <a:t>conspiracy beliefs and either openness to experience or agreeableness.</a:t>
            </a:r>
            <a:endParaRPr b="1" baseline="30000" sz="1600" u="sng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At the moment it is not completely clear how 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personality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 predicts conspiracy belief…”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6546300" y="124291"/>
            <a:ext cx="4572000" cy="1089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33D5D"/>
                </a:solidFill>
                <a:latin typeface="Tahoma"/>
                <a:ea typeface="Tahoma"/>
                <a:cs typeface="Tahoma"/>
                <a:sym typeface="Tahoma"/>
              </a:rPr>
              <a:t>Conspiracy Theory Psychology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633D5D"/>
                </a:solidFill>
                <a:latin typeface="Tahoma"/>
                <a:ea typeface="Tahoma"/>
                <a:cs typeface="Tahoma"/>
                <a:sym typeface="Tahoma"/>
              </a:rPr>
              <a:t>Individual Differences, Worldviews, and States of Mind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225000"/>
              </a:lnSpc>
              <a:spcBef>
                <a:spcPts val="112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Michael J. Wood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225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Karen M. Douglas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DOI:10.1093/oso/9780190844073.003.0016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7d64a1bba_0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Goal</a:t>
            </a:r>
            <a:endParaRPr/>
          </a:p>
        </p:txBody>
      </p:sp>
      <p:sp>
        <p:nvSpPr>
          <p:cNvPr id="129" name="Google Shape;129;g77d64a1bba_0_77"/>
          <p:cNvSpPr txBox="1"/>
          <p:nvPr>
            <p:ph idx="1" type="body"/>
          </p:nvPr>
        </p:nvSpPr>
        <p:spPr>
          <a:xfrm>
            <a:off x="311700" y="1201625"/>
            <a:ext cx="53292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Can we find people who are more gullible </a:t>
            </a:r>
            <a:r>
              <a:rPr b="1" lang="en-US" sz="2500"/>
              <a:t>by studying their likes, interests, groups, shares etc…</a:t>
            </a:r>
            <a:endParaRPr b="1" sz="2500"/>
          </a:p>
        </p:txBody>
      </p:sp>
      <p:pic>
        <p:nvPicPr>
          <p:cNvPr id="130" name="Google Shape;130;g77d64a1bba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97925"/>
            <a:ext cx="1893174" cy="18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77d64a1bba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974" y="3097925"/>
            <a:ext cx="1893175" cy="18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77d64a1bba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3549" y="3097925"/>
            <a:ext cx="1893175" cy="18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77d64a1bba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3725" y="175499"/>
            <a:ext cx="3364050" cy="12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77d64a1bba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9450" y="2522150"/>
            <a:ext cx="1962699" cy="19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311700" y="1969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collection / data processing</a:t>
            </a:r>
            <a:endParaRPr/>
          </a:p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311700" y="6734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/>
              <a:t>The source of the data:</a:t>
            </a:r>
            <a:r>
              <a:rPr lang="en-US" sz="1600"/>
              <a:t> Reddit / activity on certain subreddits</a:t>
            </a:r>
            <a:br>
              <a:rPr lang="en-US" sz="1600"/>
            </a:br>
            <a:br>
              <a:rPr lang="en-US" sz="1600"/>
            </a:br>
            <a:r>
              <a:rPr b="1" lang="en-US" sz="1600"/>
              <a:t>F</a:t>
            </a:r>
            <a:r>
              <a:rPr b="1" lang="en-US" sz="1600"/>
              <a:t>eatures :</a:t>
            </a:r>
            <a:r>
              <a:rPr lang="en-US" sz="1600"/>
              <a:t> Which other subreddits are they active 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/>
              <a:t>Labels - 3820 Reddit users, labeled about half and half: 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CC0000"/>
                </a:solidFill>
              </a:rPr>
              <a:t>Gullible</a:t>
            </a:r>
            <a:r>
              <a:rPr lang="en-US" sz="1600">
                <a:solidFill>
                  <a:srgbClr val="CC0000"/>
                </a:solidFill>
              </a:rPr>
              <a:t> for being active on the subreddits : </a:t>
            </a:r>
            <a:endParaRPr sz="16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6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600">
                <a:solidFill>
                  <a:srgbClr val="CC0000"/>
                </a:solidFill>
              </a:rPr>
              <a:t>"woke", "illuminati", "conspiracy", "ConspiracyII", "conspiracytheories", "Covid19Conspiracy", "conspiracies"</a:t>
            </a:r>
            <a:endParaRPr i="1" sz="1600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solidFill>
                  <a:srgbClr val="6AA84F"/>
                </a:solidFill>
              </a:rPr>
              <a:t>Skeptical</a:t>
            </a:r>
            <a:r>
              <a:rPr lang="en-US" sz="1600">
                <a:solidFill>
                  <a:srgbClr val="6AA84F"/>
                </a:solidFill>
              </a:rPr>
              <a:t> for being active on the subreddits: </a:t>
            </a:r>
            <a:endParaRPr sz="16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6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600">
                <a:solidFill>
                  <a:srgbClr val="6AA84F"/>
                </a:solidFill>
              </a:rPr>
              <a:t>"Qult_Headquarters", "QAnonCasualties", "insanepeoplefacebook", "skeptic"</a:t>
            </a:r>
            <a:endParaRPr i="1" sz="16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 sz="1600"/>
              <a:t> </a:t>
            </a:r>
            <a:r>
              <a:rPr b="1" lang="en-US" sz="1600"/>
              <a:t>Training set- ¾</a:t>
            </a:r>
            <a:r>
              <a:rPr lang="en-US" sz="1600"/>
              <a:t> of the database.  </a:t>
            </a:r>
            <a:r>
              <a:rPr b="1" lang="en-US" sz="1600"/>
              <a:t>Test set</a:t>
            </a:r>
            <a:r>
              <a:rPr lang="en-US" sz="1600"/>
              <a:t> - ¼ of the database.  </a:t>
            </a:r>
            <a:r>
              <a:rPr b="1" lang="en-US" sz="1600"/>
              <a:t>All picked randomly</a:t>
            </a:r>
            <a:endParaRPr b="1" sz="1600"/>
          </a:p>
        </p:txBody>
      </p:sp>
      <p:pic>
        <p:nvPicPr>
          <p:cNvPr id="141" name="Google Shape;1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375" y="125800"/>
            <a:ext cx="1786875" cy="17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Machine Learning Setup</a:t>
            </a:r>
            <a:endParaRPr/>
          </a:p>
        </p:txBody>
      </p:sp>
      <p:sp>
        <p:nvSpPr>
          <p:cNvPr id="147" name="Google Shape;14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Input </a:t>
            </a:r>
            <a:r>
              <a:rPr lang="en-US"/>
              <a:t>A matrix with 400+ subreddits: 1 – subscribed to, 0 – not subscribed to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Output </a:t>
            </a:r>
            <a:r>
              <a:rPr lang="en-US"/>
              <a:t>1 – gullible, 0 - Skeptical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-US"/>
              <a:t>Algorithm –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Logistic Regression</a:t>
            </a:r>
            <a:r>
              <a:rPr lang="en-US"/>
              <a:t> Classification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53" name="Google Shape;153;p7"/>
          <p:cNvSpPr txBox="1"/>
          <p:nvPr>
            <p:ph idx="1" type="body"/>
          </p:nvPr>
        </p:nvSpPr>
        <p:spPr>
          <a:xfrm>
            <a:off x="2234550" y="114926"/>
            <a:ext cx="4674900" cy="106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Total users = 3820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False Positive = 926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False Negative = 0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54" name="Google Shape;154;p7"/>
          <p:cNvGraphicFramePr/>
          <p:nvPr/>
        </p:nvGraphicFramePr>
        <p:xfrm>
          <a:off x="1700511" y="13447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{EE508104-F0C3-469D-962B-1DE3A60E068E}</a:tableStyleId>
              </a:tblPr>
              <a:tblGrid>
                <a:gridCol w="1914325"/>
                <a:gridCol w="1914325"/>
                <a:gridCol w="1914325"/>
              </a:tblGrid>
              <a:tr h="95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Highly correlated with being gullible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Neutral subreddits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Highly correlated with being skeptic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gonewild</a:t>
                      </a:r>
                      <a:endParaRPr b="0" i="0" sz="1400" u="none" cap="none" strike="noStrike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news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conspiratard</a:t>
                      </a:r>
                      <a:endParaRPr b="0" i="0" sz="1400" u="none" cap="none" strike="noStrike">
                        <a:solidFill>
                          <a:srgbClr val="6AA8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FreeKarma4U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WhitePeopleTwitter</a:t>
                      </a:r>
                      <a:endParaRPr b="0" i="0" sz="1400" u="none" cap="none" strike="noStrike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hockey</a:t>
                      </a:r>
                      <a:endParaRPr sz="1400" u="none" cap="none" strike="noStrike">
                        <a:solidFill>
                          <a:srgbClr val="6AA84F"/>
                        </a:solidFill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leagueoflegends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unpopularopinion</a:t>
                      </a:r>
                      <a:endParaRPr b="0" i="0" sz="1400" u="none" cap="none" strike="noStrike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psychology</a:t>
                      </a:r>
                      <a:endParaRPr sz="1400" u="none" cap="none" strike="noStrike">
                        <a:solidFill>
                          <a:srgbClr val="6AA84F"/>
                        </a:solidFill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anime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movies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overwatch</a:t>
                      </a:r>
                      <a:endParaRPr b="0" i="0" sz="1400" u="none" cap="none" strike="noStrike">
                        <a:solidFill>
                          <a:srgbClr val="6AA8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Economics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instant_regret</a:t>
                      </a:r>
                      <a:endParaRPr b="0" i="0" sz="1400" u="none" cap="none" strike="noStrike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PoliticalDiscussion</a:t>
                      </a:r>
                      <a:endParaRPr b="0" i="0" sz="1400" u="none" cap="none" strike="noStrike">
                        <a:solidFill>
                          <a:srgbClr val="6AA8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toptalent</a:t>
                      </a:r>
                      <a:endParaRPr b="0" i="0" sz="1400" u="none" cap="none" strike="noStrike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depression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Military</a:t>
                      </a:r>
                      <a:endParaRPr sz="1400" u="none" cap="none" strike="noStrike">
                        <a:solidFill>
                          <a:srgbClr val="6AA84F"/>
                        </a:solidFill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5" name="Google Shape;155;p7"/>
          <p:cNvSpPr txBox="1"/>
          <p:nvPr/>
        </p:nvSpPr>
        <p:spPr>
          <a:xfrm>
            <a:off x="4804108" y="114926"/>
            <a:ext cx="4028192" cy="106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Success rate: 76 %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08068d51_0_45"/>
          <p:cNvSpPr txBox="1"/>
          <p:nvPr>
            <p:ph type="title"/>
          </p:nvPr>
        </p:nvSpPr>
        <p:spPr>
          <a:xfrm>
            <a:off x="103575" y="0"/>
            <a:ext cx="20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Application</a:t>
            </a:r>
            <a:endParaRPr/>
          </a:p>
        </p:txBody>
      </p:sp>
      <p:pic>
        <p:nvPicPr>
          <p:cNvPr id="161" name="Google Shape;161;g8708068d5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563" y="196225"/>
            <a:ext cx="2432886" cy="162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8708068d51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837" y="3046213"/>
            <a:ext cx="3833974" cy="1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8708068d51_0_45"/>
          <p:cNvSpPr txBox="1"/>
          <p:nvPr/>
        </p:nvSpPr>
        <p:spPr>
          <a:xfrm>
            <a:off x="4744025" y="4207750"/>
            <a:ext cx="3485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</a:t>
            </a:r>
            <a:r>
              <a:rPr lang="en-US">
                <a:solidFill>
                  <a:schemeClr val="lt2"/>
                </a:solidFill>
              </a:rPr>
              <a:t>s_gullible = True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64" name="Google Shape;164;g8708068d51_0_45"/>
          <p:cNvCxnSpPr/>
          <p:nvPr/>
        </p:nvCxnSpPr>
        <p:spPr>
          <a:xfrm>
            <a:off x="4610813" y="2315550"/>
            <a:ext cx="0" cy="592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g8708068d51_0_45"/>
          <p:cNvSpPr txBox="1"/>
          <p:nvPr/>
        </p:nvSpPr>
        <p:spPr>
          <a:xfrm>
            <a:off x="2694726" y="1818150"/>
            <a:ext cx="4098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Run </a:t>
            </a:r>
            <a:r>
              <a:rPr lang="en-US" sz="1800"/>
              <a:t>algorithm</a:t>
            </a:r>
            <a:r>
              <a:rPr lang="en-US" sz="1800"/>
              <a:t> on </a:t>
            </a:r>
            <a:r>
              <a:rPr lang="en-US" sz="1800">
                <a:solidFill>
                  <a:srgbClr val="4A86E8"/>
                </a:solidFill>
              </a:rPr>
              <a:t>Facebook</a:t>
            </a:r>
            <a:r>
              <a:rPr lang="en-US" sz="1800"/>
              <a:t> servers</a:t>
            </a:r>
            <a:endParaRPr sz="1800"/>
          </a:p>
        </p:txBody>
      </p:sp>
      <p:sp>
        <p:nvSpPr>
          <p:cNvPr id="166" name="Google Shape;166;g8708068d51_0_45"/>
          <p:cNvSpPr txBox="1"/>
          <p:nvPr/>
        </p:nvSpPr>
        <p:spPr>
          <a:xfrm>
            <a:off x="2476175" y="4650850"/>
            <a:ext cx="4535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Give hidden classification to every user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708068d51_0_75"/>
          <p:cNvSpPr txBox="1"/>
          <p:nvPr>
            <p:ph type="title"/>
          </p:nvPr>
        </p:nvSpPr>
        <p:spPr>
          <a:xfrm>
            <a:off x="103575" y="0"/>
            <a:ext cx="20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Possible Application</a:t>
            </a:r>
            <a:endParaRPr/>
          </a:p>
        </p:txBody>
      </p:sp>
      <p:cxnSp>
        <p:nvCxnSpPr>
          <p:cNvPr id="172" name="Google Shape;172;g8708068d51_0_75"/>
          <p:cNvCxnSpPr/>
          <p:nvPr/>
        </p:nvCxnSpPr>
        <p:spPr>
          <a:xfrm>
            <a:off x="4571988" y="-10050"/>
            <a:ext cx="0" cy="1061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g8708068d51_0_75"/>
          <p:cNvSpPr txBox="1"/>
          <p:nvPr/>
        </p:nvSpPr>
        <p:spPr>
          <a:xfrm>
            <a:off x="4519500" y="3661600"/>
            <a:ext cx="4535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Hide conspiratory posts from his Timeline </a:t>
            </a:r>
            <a:endParaRPr sz="1800"/>
          </a:p>
        </p:txBody>
      </p:sp>
      <p:pic>
        <p:nvPicPr>
          <p:cNvPr id="174" name="Google Shape;174;g8708068d51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301" y="1924100"/>
            <a:ext cx="3777450" cy="16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g8708068d51_0_75"/>
          <p:cNvCxnSpPr/>
          <p:nvPr/>
        </p:nvCxnSpPr>
        <p:spPr>
          <a:xfrm flipH="1">
            <a:off x="3693050" y="1036100"/>
            <a:ext cx="888000" cy="888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g8708068d51_0_75"/>
          <p:cNvCxnSpPr/>
          <p:nvPr/>
        </p:nvCxnSpPr>
        <p:spPr>
          <a:xfrm>
            <a:off x="4573650" y="1043500"/>
            <a:ext cx="777000" cy="777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g8708068d51_0_75"/>
          <p:cNvSpPr txBox="1"/>
          <p:nvPr/>
        </p:nvSpPr>
        <p:spPr>
          <a:xfrm>
            <a:off x="7334275" y="2039350"/>
            <a:ext cx="3485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Hidden</a:t>
            </a:r>
            <a:endParaRPr sz="1900">
              <a:solidFill>
                <a:schemeClr val="l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78" name="Google Shape;178;g8708068d51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748" y="1924098"/>
            <a:ext cx="4145275" cy="13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8708068d51_0_75"/>
          <p:cNvSpPr txBox="1"/>
          <p:nvPr/>
        </p:nvSpPr>
        <p:spPr>
          <a:xfrm>
            <a:off x="3098050" y="1994950"/>
            <a:ext cx="3485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2"/>
                </a:solidFill>
                <a:latin typeface="Pacifico"/>
                <a:ea typeface="Pacifico"/>
                <a:cs typeface="Pacifico"/>
                <a:sym typeface="Pacifico"/>
              </a:rPr>
              <a:t>Reported</a:t>
            </a:r>
            <a:endParaRPr sz="1900">
              <a:solidFill>
                <a:schemeClr val="lt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80" name="Google Shape;180;g8708068d51_0_75"/>
          <p:cNvSpPr txBox="1"/>
          <p:nvPr/>
        </p:nvSpPr>
        <p:spPr>
          <a:xfrm>
            <a:off x="287750" y="3319725"/>
            <a:ext cx="4535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Automatically</a:t>
            </a:r>
            <a:r>
              <a:rPr lang="en-US" sz="1800"/>
              <a:t> report conspiratory posts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</a:t>
            </a:r>
            <a:endParaRPr/>
          </a:p>
        </p:txBody>
      </p:sp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Reddit interest survey: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https://forms.gle/6N2LMArTpftt5B5i7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pic>
        <p:nvPicPr>
          <p:cNvPr id="187" name="Google Shape;18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50" y="1831271"/>
            <a:ext cx="4155575" cy="2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708068d51_0_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</a:t>
            </a:r>
            <a:endParaRPr/>
          </a:p>
        </p:txBody>
      </p:sp>
      <p:sp>
        <p:nvSpPr>
          <p:cNvPr id="193" name="Google Shape;193;g8708068d51_0_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Reddit interest survey: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https://forms.gle/6N2LMArTpftt5B5i7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pic>
        <p:nvPicPr>
          <p:cNvPr id="194" name="Google Shape;194;g8708068d51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50" y="1831271"/>
            <a:ext cx="4155575" cy="28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8708068d51_0_37"/>
          <p:cNvSpPr txBox="1"/>
          <p:nvPr/>
        </p:nvSpPr>
        <p:spPr>
          <a:xfrm>
            <a:off x="4662450" y="1831275"/>
            <a:ext cx="4395900" cy="27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Part 1 - Pick seven out of 20 </a:t>
            </a:r>
            <a:r>
              <a:rPr lang="en-US" sz="1600"/>
              <a:t>subreddits</a:t>
            </a:r>
            <a:r>
              <a:rPr lang="en-US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Part 2 - Answer “conspiracy belief” survey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7d64a1bba_0_70"/>
          <p:cNvSpPr txBox="1"/>
          <p:nvPr>
            <p:ph type="title"/>
          </p:nvPr>
        </p:nvSpPr>
        <p:spPr>
          <a:xfrm>
            <a:off x="311700" y="31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 Results</a:t>
            </a:r>
            <a:endParaRPr/>
          </a:p>
        </p:txBody>
      </p:sp>
      <p:pic>
        <p:nvPicPr>
          <p:cNvPr id="201" name="Google Shape;201;g77d64a1bba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891900"/>
            <a:ext cx="6060386" cy="39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77d64a1bba_0_70"/>
          <p:cNvSpPr txBox="1"/>
          <p:nvPr/>
        </p:nvSpPr>
        <p:spPr>
          <a:xfrm>
            <a:off x="8100400" y="2809025"/>
            <a:ext cx="813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FF"/>
                </a:solidFill>
              </a:rPr>
              <a:t>Conspiracy Belief Score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03" name="Google Shape;203;g77d64a1bba_0_70"/>
          <p:cNvSpPr txBox="1"/>
          <p:nvPr/>
        </p:nvSpPr>
        <p:spPr>
          <a:xfrm>
            <a:off x="1713725" y="3870600"/>
            <a:ext cx="117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5"/>
                </a:solidFill>
              </a:rPr>
              <a:t>Skeptical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204" name="Google Shape;204;g77d64a1bba_0_70"/>
          <p:cNvSpPr txBox="1"/>
          <p:nvPr/>
        </p:nvSpPr>
        <p:spPr>
          <a:xfrm>
            <a:off x="1843625" y="1391350"/>
            <a:ext cx="1046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CC0000"/>
                </a:solidFill>
              </a:rPr>
              <a:t>Gullible</a:t>
            </a:r>
            <a:endParaRPr sz="19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7d64a1bba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\</a:t>
            </a:r>
            <a:endParaRPr/>
          </a:p>
        </p:txBody>
      </p:sp>
      <p:pic>
        <p:nvPicPr>
          <p:cNvPr id="62" name="Google Shape;62;g77d64a1bba_0_0"/>
          <p:cNvPicPr preferRelativeResize="0"/>
          <p:nvPr/>
        </p:nvPicPr>
        <p:blipFill rotWithShape="1">
          <a:blip r:embed="rId3">
            <a:alphaModFix/>
          </a:blip>
          <a:srcRect b="0" l="0" r="0" t="13614"/>
          <a:stretch/>
        </p:blipFill>
        <p:spPr>
          <a:xfrm>
            <a:off x="37025" y="2446525"/>
            <a:ext cx="9143999" cy="26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g77d64a1b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39150"/>
            <a:ext cx="2578950" cy="17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77d64a1bb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025" y="1624022"/>
            <a:ext cx="5263950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708068d51_0_12"/>
          <p:cNvSpPr txBox="1"/>
          <p:nvPr>
            <p:ph type="title"/>
          </p:nvPr>
        </p:nvSpPr>
        <p:spPr>
          <a:xfrm>
            <a:off x="311700" y="31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 Results</a:t>
            </a:r>
            <a:endParaRPr/>
          </a:p>
        </p:txBody>
      </p:sp>
      <p:pic>
        <p:nvPicPr>
          <p:cNvPr id="210" name="Google Shape;210;g8708068d5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891900"/>
            <a:ext cx="6060386" cy="39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8708068d51_0_12"/>
          <p:cNvSpPr txBox="1"/>
          <p:nvPr/>
        </p:nvSpPr>
        <p:spPr>
          <a:xfrm>
            <a:off x="8100400" y="2809025"/>
            <a:ext cx="813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FF"/>
                </a:solidFill>
              </a:rPr>
              <a:t>Conspiracy Belief Score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12" name="Google Shape;212;g8708068d51_0_12"/>
          <p:cNvSpPr txBox="1"/>
          <p:nvPr/>
        </p:nvSpPr>
        <p:spPr>
          <a:xfrm>
            <a:off x="1713725" y="3870600"/>
            <a:ext cx="117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5"/>
                </a:solidFill>
              </a:rPr>
              <a:t>Skeptical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213" name="Google Shape;213;g8708068d51_0_12"/>
          <p:cNvSpPr txBox="1"/>
          <p:nvPr/>
        </p:nvSpPr>
        <p:spPr>
          <a:xfrm>
            <a:off x="1843625" y="1391350"/>
            <a:ext cx="1046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CC0000"/>
                </a:solidFill>
              </a:rPr>
              <a:t>Gullible</a:t>
            </a:r>
            <a:endParaRPr sz="1900">
              <a:solidFill>
                <a:srgbClr val="CC0000"/>
              </a:solidFill>
            </a:endParaRPr>
          </a:p>
        </p:txBody>
      </p:sp>
      <p:cxnSp>
        <p:nvCxnSpPr>
          <p:cNvPr id="214" name="Google Shape;214;g8708068d51_0_12"/>
          <p:cNvCxnSpPr/>
          <p:nvPr/>
        </p:nvCxnSpPr>
        <p:spPr>
          <a:xfrm>
            <a:off x="5298925" y="891900"/>
            <a:ext cx="0" cy="382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g8708068d51_0_12"/>
          <p:cNvSpPr txBox="1"/>
          <p:nvPr/>
        </p:nvSpPr>
        <p:spPr>
          <a:xfrm>
            <a:off x="4466275" y="238450"/>
            <a:ext cx="1665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</a:rPr>
              <a:t>Possible</a:t>
            </a:r>
            <a:r>
              <a:rPr lang="en-US" sz="1700">
                <a:solidFill>
                  <a:srgbClr val="CC0000"/>
                </a:solidFill>
              </a:rPr>
              <a:t> T</a:t>
            </a:r>
            <a:r>
              <a:rPr lang="en-US" sz="1700">
                <a:solidFill>
                  <a:srgbClr val="CC0000"/>
                </a:solidFill>
              </a:rPr>
              <a:t>hreshold</a:t>
            </a:r>
            <a:r>
              <a:rPr lang="en-US" sz="1700">
                <a:solidFill>
                  <a:srgbClr val="CC0000"/>
                </a:solidFill>
              </a:rPr>
              <a:t> </a:t>
            </a:r>
            <a:endParaRPr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08068d51_0_21"/>
          <p:cNvSpPr txBox="1"/>
          <p:nvPr>
            <p:ph type="title"/>
          </p:nvPr>
        </p:nvSpPr>
        <p:spPr>
          <a:xfrm>
            <a:off x="311700" y="31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 Results</a:t>
            </a:r>
            <a:endParaRPr/>
          </a:p>
        </p:txBody>
      </p:sp>
      <p:pic>
        <p:nvPicPr>
          <p:cNvPr id="221" name="Google Shape;221;g8708068d51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891900"/>
            <a:ext cx="6060386" cy="39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8708068d51_0_21"/>
          <p:cNvSpPr txBox="1"/>
          <p:nvPr/>
        </p:nvSpPr>
        <p:spPr>
          <a:xfrm>
            <a:off x="8100400" y="2809025"/>
            <a:ext cx="813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FF"/>
                </a:solidFill>
              </a:rPr>
              <a:t>Conspiracy Belief Score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223" name="Google Shape;223;g8708068d51_0_21"/>
          <p:cNvSpPr txBox="1"/>
          <p:nvPr/>
        </p:nvSpPr>
        <p:spPr>
          <a:xfrm>
            <a:off x="1713725" y="3870600"/>
            <a:ext cx="117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accent5"/>
                </a:solidFill>
              </a:rPr>
              <a:t>Skeptical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224" name="Google Shape;224;g8708068d51_0_21"/>
          <p:cNvSpPr txBox="1"/>
          <p:nvPr/>
        </p:nvSpPr>
        <p:spPr>
          <a:xfrm>
            <a:off x="1843625" y="1391350"/>
            <a:ext cx="1046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CC0000"/>
                </a:solidFill>
              </a:rPr>
              <a:t>Gullible</a:t>
            </a:r>
            <a:endParaRPr sz="1900">
              <a:solidFill>
                <a:srgbClr val="CC0000"/>
              </a:solidFill>
            </a:endParaRPr>
          </a:p>
        </p:txBody>
      </p:sp>
      <p:cxnSp>
        <p:nvCxnSpPr>
          <p:cNvPr id="225" name="Google Shape;225;g8708068d51_0_21"/>
          <p:cNvCxnSpPr/>
          <p:nvPr/>
        </p:nvCxnSpPr>
        <p:spPr>
          <a:xfrm>
            <a:off x="5298925" y="891900"/>
            <a:ext cx="0" cy="382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g8708068d51_0_21"/>
          <p:cNvSpPr txBox="1"/>
          <p:nvPr/>
        </p:nvSpPr>
        <p:spPr>
          <a:xfrm>
            <a:off x="0" y="1813025"/>
            <a:ext cx="25383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200">
                <a:solidFill>
                  <a:schemeClr val="dk2"/>
                </a:solidFill>
              </a:rPr>
              <a:t>Dataset too small.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200">
                <a:solidFill>
                  <a:schemeClr val="dk2"/>
                </a:solidFill>
              </a:rPr>
              <a:t>Only 20 reddits to pick from.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sz="1200">
                <a:solidFill>
                  <a:schemeClr val="dk2"/>
                </a:solidFill>
              </a:rPr>
              <a:t>Survey written for people in the USA.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b="1" lang="en-US" sz="1200">
                <a:solidFill>
                  <a:schemeClr val="dk2"/>
                </a:solidFill>
              </a:rPr>
              <a:t>Observable behaviours</a:t>
            </a:r>
            <a:r>
              <a:rPr lang="en-US" sz="1200">
                <a:solidFill>
                  <a:schemeClr val="dk2"/>
                </a:solidFill>
              </a:rPr>
              <a:t> vs </a:t>
            </a:r>
            <a:r>
              <a:rPr b="1" lang="en-US" sz="1200">
                <a:solidFill>
                  <a:schemeClr val="dk2"/>
                </a:solidFill>
              </a:rPr>
              <a:t>self-proclaimed behaviours</a:t>
            </a:r>
            <a:r>
              <a:rPr lang="en-US" sz="1200">
                <a:solidFill>
                  <a:schemeClr val="dk2"/>
                </a:solidFill>
              </a:rPr>
              <a:t>.</a:t>
            </a:r>
            <a:endParaRPr sz="800"/>
          </a:p>
        </p:txBody>
      </p:sp>
      <p:sp>
        <p:nvSpPr>
          <p:cNvPr id="227" name="Google Shape;227;g8708068d51_0_21"/>
          <p:cNvSpPr txBox="1"/>
          <p:nvPr/>
        </p:nvSpPr>
        <p:spPr>
          <a:xfrm>
            <a:off x="4466275" y="238450"/>
            <a:ext cx="1665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CC0000"/>
                </a:solidFill>
              </a:rPr>
              <a:t>Possible Threshold </a:t>
            </a:r>
            <a:endParaRPr sz="1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– Research and IML	</a:t>
            </a:r>
            <a:endParaRPr/>
          </a:p>
        </p:txBody>
      </p:sp>
      <p:sp>
        <p:nvSpPr>
          <p:cNvPr id="233" name="Google Shape;233;p8"/>
          <p:cNvSpPr txBox="1"/>
          <p:nvPr>
            <p:ph idx="1" type="body"/>
          </p:nvPr>
        </p:nvSpPr>
        <p:spPr>
          <a:xfrm>
            <a:off x="311700" y="1152474"/>
            <a:ext cx="8520600" cy="3910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Although</a:t>
            </a:r>
            <a:r>
              <a:rPr lang="en-US" sz="1600"/>
              <a:t> researchers sa</a:t>
            </a:r>
            <a:r>
              <a:rPr lang="en-US" sz="1600"/>
              <a:t>y it is hard to find what correlates conspiracy gullibilit</a:t>
            </a:r>
            <a:r>
              <a:rPr lang="en-US" sz="1600"/>
              <a:t>y to personality – </a:t>
            </a:r>
            <a:endParaRPr sz="1600"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my research does find some correlation.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More research should be done on the matter and could potentially filter conspiracy theories dangerous propaganda from people who are more susceptible in believing it.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IML standpoint –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Working with an API of a popular website.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Finding the right </a:t>
            </a:r>
            <a:r>
              <a:rPr lang="en-US" sz="1600"/>
              <a:t>algorithm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is a tricky thing to do.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Reading and writing data analytics.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239" name="Google Shape;239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Try to do the same on twitter or facebook, where more non-techie people browse the web.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Implement the same idea with a different algorithm – KNN, Decision Tree etc..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/>
              <a:t>Find words that a conspiracy theorist use the most.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7d64a1bba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77d64a1bba_0_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g77d64a1b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26" y="44425"/>
            <a:ext cx="4008975" cy="3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77d64a1bb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300" y="1017725"/>
            <a:ext cx="5334700" cy="18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77d64a1bba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12259"/>
            <a:ext cx="9144001" cy="153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7d64a1bba_0_7"/>
          <p:cNvSpPr txBox="1"/>
          <p:nvPr>
            <p:ph type="title"/>
          </p:nvPr>
        </p:nvSpPr>
        <p:spPr>
          <a:xfrm>
            <a:off x="311700" y="29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Conspiracy</a:t>
            </a:r>
            <a:r>
              <a:rPr lang="en-US"/>
              <a:t> Theory</a:t>
            </a:r>
            <a:endParaRPr/>
          </a:p>
        </p:txBody>
      </p:sp>
      <p:sp>
        <p:nvSpPr>
          <p:cNvPr id="79" name="Google Shape;79;g77d64a1bba_0_7"/>
          <p:cNvSpPr txBox="1"/>
          <p:nvPr>
            <p:ph idx="1" type="body"/>
          </p:nvPr>
        </p:nvSpPr>
        <p:spPr>
          <a:xfrm>
            <a:off x="311700" y="1152475"/>
            <a:ext cx="29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1850">
                <a:solidFill>
                  <a:srgbClr val="3033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 theory that explains an event or set of circumstances as the result of a secret plot by usually powerful conspirators” - Merriam-Webster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7d64a1bba_0_108"/>
          <p:cNvSpPr txBox="1"/>
          <p:nvPr>
            <p:ph type="title"/>
          </p:nvPr>
        </p:nvSpPr>
        <p:spPr>
          <a:xfrm>
            <a:off x="311700" y="29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Theory</a:t>
            </a:r>
            <a:endParaRPr/>
          </a:p>
        </p:txBody>
      </p:sp>
      <p:sp>
        <p:nvSpPr>
          <p:cNvPr id="85" name="Google Shape;85;g77d64a1bba_0_108"/>
          <p:cNvSpPr txBox="1"/>
          <p:nvPr>
            <p:ph idx="1" type="body"/>
          </p:nvPr>
        </p:nvSpPr>
        <p:spPr>
          <a:xfrm>
            <a:off x="311700" y="1152475"/>
            <a:ext cx="29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1850">
                <a:solidFill>
                  <a:srgbClr val="3033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 theory that explains an event or set of circumstances as the result of a secret plot by usually powerful conspirators” - Merriam-Webster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6" name="Google Shape;86;g77d64a1bba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300" y="1017725"/>
            <a:ext cx="4883550" cy="37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7d64a1bba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</a:t>
            </a:r>
            <a:r>
              <a:rPr lang="en-US"/>
              <a:t>dangers?</a:t>
            </a:r>
            <a:r>
              <a:rPr lang="en-US"/>
              <a:t> 	</a:t>
            </a:r>
            <a:endParaRPr/>
          </a:p>
        </p:txBody>
      </p:sp>
      <p:pic>
        <p:nvPicPr>
          <p:cNvPr id="92" name="Google Shape;92;g77d64a1bb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650" y="707657"/>
            <a:ext cx="2131425" cy="119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77d64a1bba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650" y="1906600"/>
            <a:ext cx="2131425" cy="12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77d64a1bba_0_16"/>
          <p:cNvSpPr txBox="1"/>
          <p:nvPr>
            <p:ph idx="1" type="body"/>
          </p:nvPr>
        </p:nvSpPr>
        <p:spPr>
          <a:xfrm>
            <a:off x="311700" y="1204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Generally: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Impact people’s view of scientific findings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Legitimate political out-groups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Spread hatred and racist ideas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Fake News</a:t>
            </a:r>
            <a:endParaRPr sz="1500">
              <a:solidFill>
                <a:srgbClr val="2A2A2A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2A2A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Specifically: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Decrease people’s willingness to get vaccinated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Decrease people’s willingness to comply with social distancing directives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7d64a1bba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</a:t>
            </a:r>
            <a:r>
              <a:rPr i="1" lang="en-US"/>
              <a:t>Theorist 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7d64a1bba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</a:t>
            </a:r>
            <a:r>
              <a:rPr i="1" lang="en-US"/>
              <a:t>Theorist </a:t>
            </a:r>
            <a:endParaRPr i="1"/>
          </a:p>
        </p:txBody>
      </p:sp>
      <p:sp>
        <p:nvSpPr>
          <p:cNvPr id="105" name="Google Shape;105;g77d64a1bba_0_42"/>
          <p:cNvSpPr txBox="1"/>
          <p:nvPr/>
        </p:nvSpPr>
        <p:spPr>
          <a:xfrm>
            <a:off x="281225" y="1990800"/>
            <a:ext cx="26568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Paranoia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6" name="Google Shape;106;g77d64a1bba_0_42"/>
          <p:cNvSpPr txBox="1"/>
          <p:nvPr/>
        </p:nvSpPr>
        <p:spPr>
          <a:xfrm>
            <a:off x="4409200" y="1365400"/>
            <a:ext cx="52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Machiavellianism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g77d64a1bba_0_42"/>
          <p:cNvSpPr txBox="1"/>
          <p:nvPr/>
        </p:nvSpPr>
        <p:spPr>
          <a:xfrm>
            <a:off x="3130475" y="33007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Schizotypy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d64a1bba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</a:t>
            </a:r>
            <a:r>
              <a:rPr i="1" lang="en-US"/>
              <a:t>Theorist </a:t>
            </a:r>
            <a:endParaRPr i="1"/>
          </a:p>
        </p:txBody>
      </p:sp>
      <p:sp>
        <p:nvSpPr>
          <p:cNvPr id="113" name="Google Shape;113;g77d64a1bba_0_59"/>
          <p:cNvSpPr txBox="1"/>
          <p:nvPr/>
        </p:nvSpPr>
        <p:spPr>
          <a:xfrm>
            <a:off x="311700" y="1546750"/>
            <a:ext cx="26568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Paranoia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4" name="Google Shape;114;g77d64a1bba_0_59"/>
          <p:cNvSpPr txBox="1"/>
          <p:nvPr/>
        </p:nvSpPr>
        <p:spPr>
          <a:xfrm>
            <a:off x="4453625" y="445025"/>
            <a:ext cx="52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Machiavellianism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g77d64a1bba_0_59"/>
          <p:cNvSpPr txBox="1"/>
          <p:nvPr/>
        </p:nvSpPr>
        <p:spPr>
          <a:xfrm>
            <a:off x="4655050" y="40407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Schizotypy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77d64a1bba_0_59"/>
          <p:cNvSpPr txBox="1"/>
          <p:nvPr/>
        </p:nvSpPr>
        <p:spPr>
          <a:xfrm rot="-1268158">
            <a:off x="1648730" y="1611786"/>
            <a:ext cx="6216608" cy="497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But does he play</a:t>
            </a:r>
            <a:endParaRPr sz="4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 LOL or Overwatch?</a:t>
            </a:r>
            <a:endParaRPr sz="4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